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3" r:id="rId7"/>
    <p:sldId id="271" r:id="rId8"/>
    <p:sldId id="265" r:id="rId9"/>
    <p:sldId id="269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D4502-B018-4AFC-9E60-9627BE55A8EA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F4C47-7C9E-4BB8-844F-663404C9B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9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860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472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512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677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431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853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398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549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06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C47-7C9E-4BB8-844F-663404C9B1D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585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7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3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40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73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49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90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47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4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51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86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10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AEE89-62B0-41D7-890B-A5A34E77344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0F7F2-2648-4E3B-8240-D01EF667586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7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0" y="1360"/>
            <a:ext cx="12193023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6078" y="148096"/>
            <a:ext cx="614142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49263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prstClr val="white"/>
                </a:solidFill>
                <a:latin typeface="Arial Black" panose="020B0A04020102020204" pitchFamily="34" charset="0"/>
              </a:rPr>
              <a:t>ПРОЕКТ «ЛАБОРАТОРИЯ ИНКЛЮЗИВНОСТИ»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6078" y="515896"/>
            <a:ext cx="822532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49263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СОЦИАЛЬНО-ПРЕДПРИНИМАТЕЛЬСКИХ ПРОЕКТОВ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2171564" y="2573529"/>
            <a:ext cx="7848872" cy="2541639"/>
            <a:chOff x="2171564" y="2562050"/>
            <a:chExt cx="7848872" cy="2541639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5472111" y="4595858"/>
              <a:ext cx="1247778" cy="5078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49263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dirty="0">
                  <a:latin typeface="Arial" panose="020B0604020202020204" pitchFamily="34" charset="0"/>
                  <a:cs typeface="Arial" panose="020B0604020202020204" pitchFamily="34" charset="0"/>
                </a:rPr>
                <a:t>г. </a:t>
              </a:r>
              <a:r>
                <a:rPr lang="en-US" altLang="ru-RU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ru-RU" alt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дата: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2171564" y="2562050"/>
              <a:ext cx="7848872" cy="3785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550"/>
                </a:spcAft>
                <a:buSzPct val="100000"/>
              </a:pPr>
              <a:r>
                <a:rPr lang="ru-RU" altLang="ru-RU" sz="2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«Название социально-предпринимательского проекта»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984156" y="3311080"/>
              <a:ext cx="6223688" cy="9410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550"/>
                </a:spcAft>
                <a:buSzPct val="100000"/>
              </a:pPr>
              <a:r>
                <a:rPr lang="ru-RU" altLang="ru-RU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Museo Sans Cyrl 300" charset="0"/>
                  <a:cs typeface="Arial" panose="020B0604020202020204" pitchFamily="34" charset="0"/>
                </a:rPr>
                <a:t>Фамилия Имя Отчество (лидера проекта</a:t>
              </a:r>
              <a:r>
                <a:rPr lang="en-US" altLang="ru-RU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Museo Sans Cyrl 300" charset="0"/>
                  <a:cs typeface="Arial" panose="020B0604020202020204" pitchFamily="34" charset="0"/>
                </a:rPr>
                <a:t>/</a:t>
              </a:r>
              <a:r>
                <a:rPr lang="ru-RU" altLang="ru-RU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Museo Sans Cyrl 300" charset="0"/>
                  <a:cs typeface="Arial" panose="020B0604020202020204" pitchFamily="34" charset="0"/>
                </a:rPr>
                <a:t>докладчика)</a:t>
              </a:r>
            </a:p>
            <a:p>
              <a:pPr algn="ctr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550"/>
                </a:spcAft>
                <a:buSzPct val="100000"/>
              </a:pPr>
              <a:r>
                <a:rPr lang="ru-RU" altLang="ru-RU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Museo Sans Cyrl 300" charset="0"/>
                  <a:cs typeface="Arial" panose="020B0604020202020204" pitchFamily="34" charset="0"/>
                </a:rPr>
                <a:t>Организация (если представляет организацию)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4133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1" y="0"/>
            <a:ext cx="12221484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078" y="342881"/>
            <a:ext cx="6521337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НЕОБХОДИМОЕ ФИНАНСИРОВАНИЕ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29652" y="3458948"/>
            <a:ext cx="639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58489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0" y="1360"/>
            <a:ext cx="12193023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078" y="342881"/>
            <a:ext cx="7816563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ОПИСАНИЕ СОЦИАЛЬНОЙ ПРОБЛЕМАТИКИ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586490" y="3143549"/>
            <a:ext cx="11019019" cy="1401600"/>
            <a:chOff x="586490" y="2642804"/>
            <a:chExt cx="11019019" cy="1401600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586490" y="2642804"/>
              <a:ext cx="11019019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Понимание социальной проблемы. Определение целевой аудитории и её потребности. Объем целевой социальной группы. 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809999" y="3644294"/>
              <a:ext cx="4572000" cy="4001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Основные тезисы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4661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0" y="1360"/>
            <a:ext cx="12193023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645938" y="3644294"/>
            <a:ext cx="49001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Arial"/>
              </a:rPr>
              <a:t>Показатели социального воздействия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86078" y="342881"/>
            <a:ext cx="5388013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СОЦИАЛЬНОЕ ВОЗДЕЙСТВИЕ</a:t>
            </a:r>
          </a:p>
        </p:txBody>
      </p:sp>
    </p:spTree>
    <p:extLst>
      <p:ext uri="{BB962C8B-B14F-4D97-AF65-F5344CB8AC3E}">
        <p14:creationId xmlns:p14="http://schemas.microsoft.com/office/powerpoint/2010/main" val="2155491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0" y="1360"/>
            <a:ext cx="12193023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078" y="342881"/>
            <a:ext cx="6314549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КОММЕРЧЕСКАЯ СОСТАВЛЯЮЩАЯ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380564" y="2316641"/>
            <a:ext cx="9986682" cy="142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buClr>
                <a:srgbClr val="000000"/>
              </a:buClr>
              <a:defRPr/>
            </a:pPr>
            <a:endParaRPr lang="ru-RU" sz="2000" i="1" dirty="0">
              <a:solidFill>
                <a:srgbClr val="000000"/>
              </a:solidFill>
              <a:ea typeface="Times New Roman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-29485" y="3143549"/>
            <a:ext cx="12250969" cy="1401600"/>
            <a:chOff x="586490" y="2642804"/>
            <a:chExt cx="11019019" cy="1401600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586490" y="2642804"/>
              <a:ext cx="11019019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Продукт</a:t>
              </a:r>
              <a:r>
                <a:rPr lang="en-US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/</a:t>
              </a: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Услуга. Создание добавленной стоимости. </a:t>
              </a:r>
              <a:r>
                <a:rPr lang="ru-RU" sz="2000" i="1" dirty="0" err="1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Customer</a:t>
              </a: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</a:t>
              </a:r>
              <a:r>
                <a:rPr lang="ru-RU" sz="2000" i="1" dirty="0" err="1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development</a:t>
              </a: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(маркетинговое исследование).</a:t>
              </a:r>
              <a:b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</a:b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Бизнес модель. Разработка стратегии развития.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809999" y="3644294"/>
              <a:ext cx="4572000" cy="4001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Основные тезисы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335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0" y="1360"/>
            <a:ext cx="12193023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078" y="342881"/>
            <a:ext cx="7407797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ОСНОВНЫЕ ФИНАНСОВЫЕ ПОКАЗАТЕЛИ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65376"/>
              </p:ext>
            </p:extLst>
          </p:nvPr>
        </p:nvGraphicFramePr>
        <p:xfrm>
          <a:off x="424069" y="1890602"/>
          <a:ext cx="11343861" cy="369313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463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79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78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1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 год работы проекта: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Объем продаж:</a:t>
                      </a:r>
                      <a:endParaRPr kumimoji="0" lang="ru-RU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Выручка:</a:t>
                      </a:r>
                      <a:endParaRPr kumimoji="0" lang="ru-RU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0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Общая сумма затрат на производство товара или  услуги, </a:t>
                      </a:r>
                      <a:br>
                        <a:rPr kumimoji="0" lang="ru-RU" sz="12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ru-RU" sz="12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налоги, прочие расходы</a:t>
                      </a:r>
                      <a:endParaRPr kumimoji="0" lang="ru-RU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0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Чистая прибыль:</a:t>
                      </a:r>
                      <a:endParaRPr kumimoji="0" lang="ru-RU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51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0" y="1360"/>
            <a:ext cx="12193023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2529" y="342881"/>
            <a:ext cx="6543779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ПОТЕНЦИАЛ К РАСПРОСТРАНЕНИЮ</a:t>
            </a:r>
          </a:p>
        </p:txBody>
      </p:sp>
      <p:grpSp>
        <p:nvGrpSpPr>
          <p:cNvPr id="12" name="Группа 11"/>
          <p:cNvGrpSpPr/>
          <p:nvPr/>
        </p:nvGrpSpPr>
        <p:grpSpPr>
          <a:xfrm>
            <a:off x="-29485" y="3243576"/>
            <a:ext cx="12250969" cy="1201545"/>
            <a:chOff x="586490" y="2642804"/>
            <a:chExt cx="11019019" cy="1201545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586490" y="2642804"/>
              <a:ext cx="1101901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Оценка рисков. Универсальность предложения. Потенциал распространения.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809999" y="3444239"/>
              <a:ext cx="4572000" cy="4001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Основные тезисы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3710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0" y="1360"/>
            <a:ext cx="12193023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078" y="342881"/>
            <a:ext cx="1947969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КОМАНДА</a:t>
            </a:r>
          </a:p>
        </p:txBody>
      </p:sp>
      <p:grpSp>
        <p:nvGrpSpPr>
          <p:cNvPr id="12" name="Группа 11"/>
          <p:cNvGrpSpPr/>
          <p:nvPr/>
        </p:nvGrpSpPr>
        <p:grpSpPr>
          <a:xfrm>
            <a:off x="-29485" y="3243576"/>
            <a:ext cx="12250969" cy="1201545"/>
            <a:chOff x="586490" y="2642804"/>
            <a:chExt cx="11019019" cy="1201545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586490" y="2642804"/>
              <a:ext cx="11019019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Укомплектованность команды необходимыми специалистами. Релевантный опыт.</a:t>
              </a:r>
              <a:b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</a:b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Наличие и потребность в кадровых и иных ресурсах. </a:t>
              </a:r>
              <a:endParaRPr lang="ru-RU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endParaRPr>
            </a:p>
            <a:p>
              <a:pPr algn="ctr">
                <a:buClr>
                  <a:srgbClr val="000000"/>
                </a:buClr>
                <a:defRPr/>
              </a:pPr>
              <a:endParaRPr lang="ru-RU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809999" y="3444239"/>
              <a:ext cx="4572000" cy="4001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Основные тезисы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6936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1" y="0"/>
            <a:ext cx="12221484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078" y="342881"/>
            <a:ext cx="5997155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КОНКУРЕНТНАЯ УСТОЙЧИВОСТЬ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-58969" y="3253352"/>
            <a:ext cx="12250969" cy="1180634"/>
            <a:chOff x="586490" y="2642804"/>
            <a:chExt cx="11019019" cy="1180634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586490" y="2642804"/>
              <a:ext cx="1101901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Конкурентное преимущество. Использование лучших практик.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809999" y="3423328"/>
              <a:ext cx="4572000" cy="4001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ru-RU" sz="2000" i="1" dirty="0">
                  <a:solidFill>
                    <a:srgbClr val="00000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Arial"/>
                </a:rPr>
                <a:t>Основные тезисы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161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754" y="211374"/>
            <a:ext cx="821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ВЕДОМОСТЬ ДЛЯ ВЫСТАВЛЕНИЯ ОЦЕНОК</a:t>
            </a:r>
            <a:b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КОНКУРС ПРОЕКТОВ</a:t>
            </a:r>
          </a:p>
        </p:txBody>
      </p:sp>
      <p:sp>
        <p:nvSpPr>
          <p:cNvPr id="11" name="Прямоугольник 20"/>
          <p:cNvSpPr/>
          <p:nvPr/>
        </p:nvSpPr>
        <p:spPr>
          <a:xfrm>
            <a:off x="1" y="0"/>
            <a:ext cx="12221484" cy="1669311"/>
          </a:xfrm>
          <a:custGeom>
            <a:avLst/>
            <a:gdLst>
              <a:gd name="connsiteX0" fmla="*/ 0 w 12192000"/>
              <a:gd name="connsiteY0" fmla="*/ 0 h 1073888"/>
              <a:gd name="connsiteX1" fmla="*/ 12192000 w 12192000"/>
              <a:gd name="connsiteY1" fmla="*/ 0 h 1073888"/>
              <a:gd name="connsiteX2" fmla="*/ 12192000 w 12192000"/>
              <a:gd name="connsiteY2" fmla="*/ 1073888 h 1073888"/>
              <a:gd name="connsiteX3" fmla="*/ 0 w 12192000"/>
              <a:gd name="connsiteY3" fmla="*/ 1073888 h 1073888"/>
              <a:gd name="connsiteX4" fmla="*/ 0 w 12192000"/>
              <a:gd name="connsiteY4" fmla="*/ 0 h 1073888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13265"/>
              <a:gd name="connsiteY0" fmla="*/ 0 h 1307804"/>
              <a:gd name="connsiteX1" fmla="*/ 12192000 w 12213265"/>
              <a:gd name="connsiteY1" fmla="*/ 0 h 1307804"/>
              <a:gd name="connsiteX2" fmla="*/ 12213265 w 12213265"/>
              <a:gd name="connsiteY2" fmla="*/ 1307804 h 1307804"/>
              <a:gd name="connsiteX3" fmla="*/ 0 w 12213265"/>
              <a:gd name="connsiteY3" fmla="*/ 1073888 h 1307804"/>
              <a:gd name="connsiteX4" fmla="*/ 0 w 12213265"/>
              <a:gd name="connsiteY4" fmla="*/ 0 h 1307804"/>
              <a:gd name="connsiteX0" fmla="*/ 0 w 12202633"/>
              <a:gd name="connsiteY0" fmla="*/ 0 h 1552352"/>
              <a:gd name="connsiteX1" fmla="*/ 12192000 w 12202633"/>
              <a:gd name="connsiteY1" fmla="*/ 0 h 1552352"/>
              <a:gd name="connsiteX2" fmla="*/ 12202633 w 12202633"/>
              <a:gd name="connsiteY2" fmla="*/ 1552352 h 1552352"/>
              <a:gd name="connsiteX3" fmla="*/ 0 w 12202633"/>
              <a:gd name="connsiteY3" fmla="*/ 1073888 h 1552352"/>
              <a:gd name="connsiteX4" fmla="*/ 0 w 12202633"/>
              <a:gd name="connsiteY4" fmla="*/ 0 h 1552352"/>
              <a:gd name="connsiteX0" fmla="*/ 0 w 12193023"/>
              <a:gd name="connsiteY0" fmla="*/ 0 h 1669311"/>
              <a:gd name="connsiteX1" fmla="*/ 12192000 w 12193023"/>
              <a:gd name="connsiteY1" fmla="*/ 0 h 1669311"/>
              <a:gd name="connsiteX2" fmla="*/ 12192000 w 12193023"/>
              <a:gd name="connsiteY2" fmla="*/ 1669311 h 1669311"/>
              <a:gd name="connsiteX3" fmla="*/ 0 w 12193023"/>
              <a:gd name="connsiteY3" fmla="*/ 1073888 h 1669311"/>
              <a:gd name="connsiteX4" fmla="*/ 0 w 12193023"/>
              <a:gd name="connsiteY4" fmla="*/ 0 h 166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023" h="1669311">
                <a:moveTo>
                  <a:pt x="0" y="0"/>
                </a:moveTo>
                <a:lnTo>
                  <a:pt x="12192000" y="0"/>
                </a:lnTo>
                <a:cubicBezTo>
                  <a:pt x="12195544" y="517451"/>
                  <a:pt x="12188456" y="1151860"/>
                  <a:pt x="12192000" y="1669311"/>
                </a:cubicBezTo>
                <a:cubicBezTo>
                  <a:pt x="8269768" y="1166037"/>
                  <a:pt x="4071088" y="1151860"/>
                  <a:pt x="0" y="1073888"/>
                </a:cubicBezTo>
                <a:lnTo>
                  <a:pt x="0" y="0"/>
                </a:lnTo>
                <a:close/>
              </a:path>
            </a:pathLst>
          </a:cu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18027"/>
            <a:ext cx="12192000" cy="839973"/>
          </a:xfrm>
          <a:prstGeom prst="rect">
            <a:avLst/>
          </a:prstGeom>
          <a:solidFill>
            <a:srgbClr val="1E284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27" y="148096"/>
            <a:ext cx="1298172" cy="82539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160426" y="973493"/>
            <a:ext cx="19541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При поддержке</a:t>
            </a:r>
            <a:b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</a:b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Yu Gothic UI Semibold" panose="020B0700000000000000" pitchFamily="34" charset="-128"/>
                <a:cs typeface="Arial" panose="020B0604020202020204" pitchFamily="34" charset="0"/>
              </a:rPr>
              <a:t>Европейского Союза 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8" y="6131912"/>
            <a:ext cx="1924687" cy="617658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0104600" y="6237958"/>
            <a:ext cx="1681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3inc.ru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078" y="342881"/>
            <a:ext cx="6521337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400" b="1" dirty="0">
                <a:solidFill>
                  <a:prstClr val="white"/>
                </a:solidFill>
                <a:latin typeface="Arial Black" panose="020B0A04020102020204" pitchFamily="34" charset="0"/>
              </a:rPr>
              <a:t>НЕОБХОДИМОЕ ФИНАНСИРОВАНИЕ</a:t>
            </a: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384914"/>
              </p:ext>
            </p:extLst>
          </p:nvPr>
        </p:nvGraphicFramePr>
        <p:xfrm>
          <a:off x="487018" y="2118561"/>
          <a:ext cx="11217964" cy="34502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4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4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4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28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 проекта: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8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Планируемые расходы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888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1600" b="1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r>
                        <a:rPr lang="ru-RU" sz="1600" b="1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(в рублях)</a:t>
                      </a:r>
                      <a:endParaRPr lang="ru-RU" sz="16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ru-RU" sz="16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888"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888"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888"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888"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127522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255</Words>
  <Application>Microsoft Office PowerPoint</Application>
  <PresentationFormat>Широкоэкранный</PresentationFormat>
  <Paragraphs>78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Arial Black</vt:lpstr>
      <vt:lpstr>Calibri</vt:lpstr>
      <vt:lpstr>Calibri Light</vt:lpstr>
      <vt:lpstr>Museo Sans Cyrl 300</vt:lpstr>
      <vt:lpstr>Times New Roman</vt:lpstr>
      <vt:lpstr>Yu Gothic UI Semibold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Иванов</dc:creator>
  <cp:lastModifiedBy>Sergey Zhidkikh</cp:lastModifiedBy>
  <cp:revision>10</cp:revision>
  <dcterms:created xsi:type="dcterms:W3CDTF">2021-08-03T21:02:57Z</dcterms:created>
  <dcterms:modified xsi:type="dcterms:W3CDTF">2021-10-07T10:33:04Z</dcterms:modified>
</cp:coreProperties>
</file>